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9" r:id="rId4"/>
    <p:sldId id="260" r:id="rId5"/>
    <p:sldId id="274" r:id="rId6"/>
    <p:sldId id="275" r:id="rId7"/>
    <p:sldId id="276" r:id="rId8"/>
    <p:sldId id="279" r:id="rId9"/>
    <p:sldId id="266" r:id="rId10"/>
    <p:sldId id="281" r:id="rId11"/>
    <p:sldId id="282" r:id="rId12"/>
    <p:sldId id="284" r:id="rId13"/>
    <p:sldId id="285" r:id="rId14"/>
    <p:sldId id="262" r:id="rId15"/>
    <p:sldId id="290" r:id="rId16"/>
    <p:sldId id="288" r:id="rId17"/>
    <p:sldId id="289" r:id="rId18"/>
    <p:sldId id="287" r:id="rId19"/>
    <p:sldId id="291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1F9259A-1FE3-4FF9-8A07-BDD8177164ED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1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6,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99385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6,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12561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6,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20467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6,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0823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6,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9970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6,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24679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10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8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0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9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December 6,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8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0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8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8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99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December 6,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0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December 6,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5485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1B11D-96F0-46CE-B568-7B3EB5C1237C}"/>
              </a:ext>
            </a:extLst>
          </p:cNvPr>
          <p:cNvSpPr txBox="1"/>
          <p:nvPr/>
        </p:nvSpPr>
        <p:spPr>
          <a:xfrm>
            <a:off x="1091682" y="190041"/>
            <a:ext cx="9437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Comic Sans MS" panose="030F0702030302020204" pitchFamily="66" charset="0"/>
              </a:rPr>
              <a:t>Predict Sentiments on COVID-19 Tweets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6418B-9A18-453D-92AC-BEA021C9E88F}"/>
              </a:ext>
            </a:extLst>
          </p:cNvPr>
          <p:cNvSpPr txBox="1"/>
          <p:nvPr/>
        </p:nvSpPr>
        <p:spPr>
          <a:xfrm>
            <a:off x="7871004" y="6046669"/>
            <a:ext cx="4118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By</a:t>
            </a:r>
          </a:p>
          <a:p>
            <a:r>
              <a:rPr lang="en-US" b="1" dirty="0">
                <a:latin typeface="Comic Sans MS" panose="030F0702030302020204" pitchFamily="66" charset="0"/>
              </a:rPr>
              <a:t>Jahnavi Patchipalu &amp; Wen Yuan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AAE86-35B6-4721-9C4F-FD0ACC003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51" y="1045030"/>
            <a:ext cx="8614032" cy="48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18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04A57-F907-4AAF-BCE6-BFC9FC61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37" y="2146040"/>
            <a:ext cx="4898207" cy="3022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ED7E4-C428-4E17-A49D-98058D75B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12" y="2052733"/>
            <a:ext cx="4247784" cy="3022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FE140-7FC8-4D6C-BD91-752C5DF5894A}"/>
              </a:ext>
            </a:extLst>
          </p:cNvPr>
          <p:cNvSpPr txBox="1"/>
          <p:nvPr/>
        </p:nvSpPr>
        <p:spPr>
          <a:xfrm>
            <a:off x="949390" y="764763"/>
            <a:ext cx="9258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Radar Chart/Spider Plot : It is used to visualize the values over more than one quantitative variable.</a:t>
            </a:r>
          </a:p>
        </p:txBody>
      </p:sp>
    </p:spTree>
    <p:extLst>
      <p:ext uri="{BB962C8B-B14F-4D97-AF65-F5344CB8AC3E}">
        <p14:creationId xmlns:p14="http://schemas.microsoft.com/office/powerpoint/2010/main" val="177552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9E237-3FC4-4E9B-B840-699A9062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92" y="1028521"/>
            <a:ext cx="8310707" cy="5128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C511E-63B8-464D-A0A9-24076334F61D}"/>
              </a:ext>
            </a:extLst>
          </p:cNvPr>
          <p:cNvSpPr txBox="1"/>
          <p:nvPr/>
        </p:nvSpPr>
        <p:spPr>
          <a:xfrm>
            <a:off x="1185377" y="419316"/>
            <a:ext cx="9330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  Most Common Positive and Negative Words</a:t>
            </a:r>
          </a:p>
        </p:txBody>
      </p:sp>
    </p:spTree>
    <p:extLst>
      <p:ext uri="{BB962C8B-B14F-4D97-AF65-F5344CB8AC3E}">
        <p14:creationId xmlns:p14="http://schemas.microsoft.com/office/powerpoint/2010/main" val="187301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F48BC-5BBD-40BD-BA18-34CAE037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94" y="1489009"/>
            <a:ext cx="9631812" cy="4385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57B63-6E05-4B2C-AF5A-9D3E6C61E0FD}"/>
              </a:ext>
            </a:extLst>
          </p:cNvPr>
          <p:cNvSpPr txBox="1"/>
          <p:nvPr/>
        </p:nvSpPr>
        <p:spPr>
          <a:xfrm>
            <a:off x="1185377" y="419316"/>
            <a:ext cx="9330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  Sentiment Word Frequency</a:t>
            </a:r>
          </a:p>
        </p:txBody>
      </p:sp>
    </p:spTree>
    <p:extLst>
      <p:ext uri="{BB962C8B-B14F-4D97-AF65-F5344CB8AC3E}">
        <p14:creationId xmlns:p14="http://schemas.microsoft.com/office/powerpoint/2010/main" val="240340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35D7-03EF-4B10-9EBA-B3EED1D4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61" y="1371421"/>
            <a:ext cx="6668078" cy="4115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4FB22-417C-47A5-B9D9-0A925EF6DAE5}"/>
              </a:ext>
            </a:extLst>
          </p:cNvPr>
          <p:cNvSpPr txBox="1"/>
          <p:nvPr/>
        </p:nvSpPr>
        <p:spPr>
          <a:xfrm>
            <a:off x="1185377" y="419316"/>
            <a:ext cx="9330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  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250461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00D11-7E1D-48C0-B394-9BAA691FAB94}"/>
              </a:ext>
            </a:extLst>
          </p:cNvPr>
          <p:cNvSpPr txBox="1"/>
          <p:nvPr/>
        </p:nvSpPr>
        <p:spPr>
          <a:xfrm>
            <a:off x="1306435" y="861246"/>
            <a:ext cx="3160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318D8-953D-47DD-A8FF-2AB6AE9AE4E2}"/>
              </a:ext>
            </a:extLst>
          </p:cNvPr>
          <p:cNvSpPr txBox="1"/>
          <p:nvPr/>
        </p:nvSpPr>
        <p:spPr>
          <a:xfrm>
            <a:off x="1306435" y="1649927"/>
            <a:ext cx="10381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Decision Tree(</a:t>
            </a:r>
            <a:r>
              <a:rPr lang="en-US" sz="1800" dirty="0" err="1"/>
              <a:t>Ctree</a:t>
            </a:r>
            <a:r>
              <a:rPr lang="en-US" sz="1800" dirty="0"/>
              <a:t> and </a:t>
            </a:r>
            <a:r>
              <a:rPr lang="en-US" sz="1800" dirty="0" err="1"/>
              <a:t>Rpart</a:t>
            </a:r>
            <a:r>
              <a:rPr lang="en-US" sz="18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Naïve Bayes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Classification models are used to predict whether </a:t>
            </a:r>
            <a:r>
              <a:rPr lang="en-US" dirty="0"/>
              <a:t>the tweet is positive or negative</a:t>
            </a:r>
            <a:endParaRPr lang="en-US" sz="18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7EBA0-7730-429E-8575-933ECD5A1CA9}"/>
              </a:ext>
            </a:extLst>
          </p:cNvPr>
          <p:cNvSpPr txBox="1"/>
          <p:nvPr/>
        </p:nvSpPr>
        <p:spPr>
          <a:xfrm>
            <a:off x="1306435" y="3680215"/>
            <a:ext cx="10804849" cy="278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Created sentiment score for each text in the tweet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Constructed the dependent variable for these tweets, which means that we have  to label them as +</a:t>
            </a:r>
            <a:r>
              <a:rPr lang="en-US" dirty="0" err="1"/>
              <a:t>ve</a:t>
            </a:r>
            <a:r>
              <a:rPr lang="en-US" dirty="0"/>
              <a:t>, -</a:t>
            </a:r>
            <a:r>
              <a:rPr lang="en-US" dirty="0" err="1"/>
              <a:t>ve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Split the data into 80%train and 20%test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Trained the model with train data by using classification models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1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6696B0-DC42-487B-A75C-9323FE41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852927-7A85-41C3-91E9-2F6992E34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92F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191CC-5AE1-4490-AD25-BAA142E0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20032"/>
            <a:ext cx="5211232" cy="32179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4670F0-2634-43A1-A1DE-4011D2209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480057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92F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175D5-A3C5-49FF-B894-B522A2CC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888" y="1817489"/>
            <a:ext cx="5211232" cy="3217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291F3B-0516-4FD3-9D16-E5F19C2F8E3A}"/>
              </a:ext>
            </a:extLst>
          </p:cNvPr>
          <p:cNvSpPr txBox="1"/>
          <p:nvPr/>
        </p:nvSpPr>
        <p:spPr>
          <a:xfrm>
            <a:off x="1660849" y="905069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Tree- </a:t>
            </a:r>
            <a:r>
              <a:rPr lang="en-US" dirty="0" err="1">
                <a:solidFill>
                  <a:schemeClr val="bg1"/>
                </a:solidFill>
              </a:rPr>
              <a:t>Rpart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87BB4-3F30-48F9-A94B-B581D55B64F0}"/>
              </a:ext>
            </a:extLst>
          </p:cNvPr>
          <p:cNvSpPr txBox="1"/>
          <p:nvPr/>
        </p:nvSpPr>
        <p:spPr>
          <a:xfrm>
            <a:off x="7355632" y="905069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Decision Tree- </a:t>
            </a:r>
            <a:r>
              <a:rPr lang="en-US" dirty="0" err="1">
                <a:solidFill>
                  <a:schemeClr val="bg1"/>
                </a:solidFill>
              </a:rPr>
              <a:t>Ctree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74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2666F-949A-4449-90D9-808A97C50816}"/>
              </a:ext>
            </a:extLst>
          </p:cNvPr>
          <p:cNvSpPr txBox="1"/>
          <p:nvPr/>
        </p:nvSpPr>
        <p:spPr>
          <a:xfrm>
            <a:off x="1383264" y="283310"/>
            <a:ext cx="9776148" cy="222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Predict the test data by using the trained model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Predictions were made to observe positive or negative sentiment of the covid19 tweets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Created confusion matrix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Calculated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40EC3-66C0-4556-B565-79DF4A6EECC0}"/>
              </a:ext>
            </a:extLst>
          </p:cNvPr>
          <p:cNvSpPr txBox="1"/>
          <p:nvPr/>
        </p:nvSpPr>
        <p:spPr>
          <a:xfrm>
            <a:off x="886557" y="2718038"/>
            <a:ext cx="3160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Association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7EE90-8CC5-49B6-A52A-383FDF3CE7E5}"/>
              </a:ext>
            </a:extLst>
          </p:cNvPr>
          <p:cNvSpPr txBox="1"/>
          <p:nvPr/>
        </p:nvSpPr>
        <p:spPr>
          <a:xfrm>
            <a:off x="1383264" y="3302813"/>
            <a:ext cx="9776148" cy="278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Convert the data frame into transactions for predicting the product relation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Used </a:t>
            </a:r>
            <a:r>
              <a:rPr lang="en-US" dirty="0" err="1"/>
              <a:t>Apriori</a:t>
            </a:r>
            <a:r>
              <a:rPr lang="en-US" dirty="0"/>
              <a:t> Algorithm to find the  association between the words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1044 rules were formed. Minimum and maximum values for support, confidence and lift are displayed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Out of the 1044 rules formed the counts of rule length is also displayed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Predicted the product relation</a:t>
            </a:r>
          </a:p>
        </p:txBody>
      </p:sp>
    </p:spTree>
    <p:extLst>
      <p:ext uri="{BB962C8B-B14F-4D97-AF65-F5344CB8AC3E}">
        <p14:creationId xmlns:p14="http://schemas.microsoft.com/office/powerpoint/2010/main" val="15816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C760B-7532-4A94-89FE-CE2D5925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93" y="1231640"/>
            <a:ext cx="5567175" cy="219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A66BB-5F46-43DB-9CC4-C0073371B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13" y="4488024"/>
            <a:ext cx="8497773" cy="1531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80688-95CC-41A4-B361-6013275276A8}"/>
              </a:ext>
            </a:extLst>
          </p:cNvPr>
          <p:cNvSpPr txBox="1"/>
          <p:nvPr/>
        </p:nvSpPr>
        <p:spPr>
          <a:xfrm>
            <a:off x="1275094" y="62574"/>
            <a:ext cx="3160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Results</a:t>
            </a: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DB360C5A-5615-4176-BAEE-0027966F7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089414"/>
              </p:ext>
            </p:extLst>
          </p:nvPr>
        </p:nvGraphicFramePr>
        <p:xfrm>
          <a:off x="846019" y="1155062"/>
          <a:ext cx="4170784" cy="22739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45991">
                  <a:extLst>
                    <a:ext uri="{9D8B030D-6E8A-4147-A177-3AD203B41FA5}">
                      <a16:colId xmlns:a16="http://schemas.microsoft.com/office/drawing/2014/main" val="3894504231"/>
                    </a:ext>
                  </a:extLst>
                </a:gridCol>
                <a:gridCol w="1824793">
                  <a:extLst>
                    <a:ext uri="{9D8B030D-6E8A-4147-A177-3AD203B41FA5}">
                      <a16:colId xmlns:a16="http://schemas.microsoft.com/office/drawing/2014/main" val="2808881729"/>
                    </a:ext>
                  </a:extLst>
                </a:gridCol>
              </a:tblGrid>
              <a:tr h="685446">
                <a:tc>
                  <a:txBody>
                    <a:bodyPr/>
                    <a:lstStyle/>
                    <a:p>
                      <a:r>
                        <a:rPr lang="en-US" dirty="0"/>
                        <a:t>Classification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54098"/>
                  </a:ext>
                </a:extLst>
              </a:tr>
              <a:tr h="397123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728488"/>
                  </a:ext>
                </a:extLst>
              </a:tr>
              <a:tr h="397123">
                <a:tc>
                  <a:txBody>
                    <a:bodyPr/>
                    <a:lstStyle/>
                    <a:p>
                      <a:r>
                        <a:rPr lang="en-US"/>
                        <a:t>Decision Tree(Ctree)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89752"/>
                  </a:ext>
                </a:extLst>
              </a:tr>
              <a:tr h="397123">
                <a:tc>
                  <a:txBody>
                    <a:bodyPr/>
                    <a:lstStyle/>
                    <a:p>
                      <a:r>
                        <a:rPr lang="en-US"/>
                        <a:t>Decision Tree(Rpart)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482565"/>
                  </a:ext>
                </a:extLst>
              </a:tr>
              <a:tr h="397123">
                <a:tc>
                  <a:txBody>
                    <a:bodyPr/>
                    <a:lstStyle/>
                    <a:p>
                      <a:r>
                        <a:rPr lang="en-US"/>
                        <a:t>Naïve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4427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F7B07E-57B5-470C-82FE-D93D89E93B9B}"/>
              </a:ext>
            </a:extLst>
          </p:cNvPr>
          <p:cNvSpPr txBox="1"/>
          <p:nvPr/>
        </p:nvSpPr>
        <p:spPr>
          <a:xfrm>
            <a:off x="6951306" y="727788"/>
            <a:ext cx="138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9437E-05F6-4D8E-BB22-66045EF8940F}"/>
              </a:ext>
            </a:extLst>
          </p:cNvPr>
          <p:cNvSpPr txBox="1"/>
          <p:nvPr/>
        </p:nvSpPr>
        <p:spPr>
          <a:xfrm>
            <a:off x="4537787" y="3875314"/>
            <a:ext cx="138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116753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624EB6-48AD-4C20-81A8-068CF7E6BDB8}"/>
              </a:ext>
            </a:extLst>
          </p:cNvPr>
          <p:cNvSpPr txBox="1"/>
          <p:nvPr/>
        </p:nvSpPr>
        <p:spPr>
          <a:xfrm>
            <a:off x="1393132" y="171427"/>
            <a:ext cx="3160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FE74A-AA77-47B8-A596-150DEB346AD7}"/>
              </a:ext>
            </a:extLst>
          </p:cNvPr>
          <p:cNvSpPr txBox="1"/>
          <p:nvPr/>
        </p:nvSpPr>
        <p:spPr>
          <a:xfrm>
            <a:off x="1230624" y="681556"/>
            <a:ext cx="10555255" cy="610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Our models will try to predict the sentiments as Positive or Negative Tweet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We have used various models for training our dataset but some models show greater accuracy while some do not.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For binary classification, the best model for this dataset would be Decision Tree-</a:t>
            </a:r>
            <a:r>
              <a:rPr lang="en-US" dirty="0" err="1"/>
              <a:t>Ctree</a:t>
            </a:r>
            <a:r>
              <a:rPr lang="en-US" dirty="0"/>
              <a:t> because it achieved higher accuracy than other models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Decision Tree – </a:t>
            </a:r>
            <a:r>
              <a:rPr lang="en-US" dirty="0" err="1"/>
              <a:t>Ctree</a:t>
            </a:r>
            <a:r>
              <a:rPr lang="en-US" dirty="0"/>
              <a:t> Accuracy: 94.07%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Association Rules- The top product recommendation for people who took covid test as negative will travel and vaccinated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Association rules are used extensively in a variety of fields. We have also seen how Association rules analysis can done with the help of the </a:t>
            </a:r>
            <a:r>
              <a:rPr lang="en-US" dirty="0" err="1"/>
              <a:t>Apriori</a:t>
            </a:r>
            <a:r>
              <a:rPr lang="en-US" dirty="0"/>
              <a:t> algorithm. This is quite helpful in getting product recommendations for customers. So, go ahead and start mining your own datasets.</a:t>
            </a:r>
          </a:p>
        </p:txBody>
      </p:sp>
    </p:spTree>
    <p:extLst>
      <p:ext uri="{BB962C8B-B14F-4D97-AF65-F5344CB8AC3E}">
        <p14:creationId xmlns:p14="http://schemas.microsoft.com/office/powerpoint/2010/main" val="576783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2491E2-D608-44F8-998E-C917419089FA}"/>
              </a:ext>
            </a:extLst>
          </p:cNvPr>
          <p:cNvSpPr txBox="1"/>
          <p:nvPr/>
        </p:nvSpPr>
        <p:spPr>
          <a:xfrm>
            <a:off x="1184987" y="852478"/>
            <a:ext cx="10254343" cy="308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Text analytics can deal with the massive amounts of unstructured data being generated on the internet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Computers are becoming more and more capable of interacting with humans and performing human tasks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We can explore more from textual data and tweets for further research</a:t>
            </a:r>
          </a:p>
        </p:txBody>
      </p:sp>
    </p:spTree>
    <p:extLst>
      <p:ext uri="{BB962C8B-B14F-4D97-AF65-F5344CB8AC3E}">
        <p14:creationId xmlns:p14="http://schemas.microsoft.com/office/powerpoint/2010/main" val="396081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343B83-8EB7-43A9-B8E2-45B718CDC6E6}"/>
              </a:ext>
            </a:extLst>
          </p:cNvPr>
          <p:cNvSpPr txBox="1"/>
          <p:nvPr/>
        </p:nvSpPr>
        <p:spPr>
          <a:xfrm>
            <a:off x="7464101" y="460672"/>
            <a:ext cx="24562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Contents: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00D11-7E1D-48C0-B394-9BAA691FAB94}"/>
              </a:ext>
            </a:extLst>
          </p:cNvPr>
          <p:cNvSpPr txBox="1"/>
          <p:nvPr/>
        </p:nvSpPr>
        <p:spPr>
          <a:xfrm>
            <a:off x="6562725" y="1045447"/>
            <a:ext cx="4848613" cy="558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Problem Statement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Data Preparation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Exploratory Data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Text Analysis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Model Building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Decision Tree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Naïve Bayes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Association rules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Apriori</a:t>
            </a:r>
            <a:r>
              <a:rPr lang="en-US" sz="2000" dirty="0"/>
              <a:t> Algorithm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Data Visualizations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Results/Conclusion</a:t>
            </a:r>
          </a:p>
        </p:txBody>
      </p:sp>
      <p:pic>
        <p:nvPicPr>
          <p:cNvPr id="6" name="Picture 5" descr="Image result for big data project life cycle">
            <a:extLst>
              <a:ext uri="{FF2B5EF4-FFF2-40B4-BE49-F238E27FC236}">
                <a16:creationId xmlns:a16="http://schemas.microsoft.com/office/drawing/2014/main" id="{B38AFE46-AC16-483F-BE5D-4A108EB5B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2"/>
          <a:stretch/>
        </p:blipFill>
        <p:spPr bwMode="auto">
          <a:xfrm>
            <a:off x="655679" y="1533525"/>
            <a:ext cx="5907046" cy="402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3DCBC8-E772-4DFA-959E-2CA427A6CA8D}"/>
              </a:ext>
            </a:extLst>
          </p:cNvPr>
          <p:cNvSpPr txBox="1"/>
          <p:nvPr/>
        </p:nvSpPr>
        <p:spPr>
          <a:xfrm>
            <a:off x="1261966" y="460671"/>
            <a:ext cx="30721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Data Lifecycle</a:t>
            </a:r>
          </a:p>
        </p:txBody>
      </p:sp>
    </p:spTree>
    <p:extLst>
      <p:ext uri="{BB962C8B-B14F-4D97-AF65-F5344CB8AC3E}">
        <p14:creationId xmlns:p14="http://schemas.microsoft.com/office/powerpoint/2010/main" val="5545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00D11-7E1D-48C0-B394-9BAA691FAB94}"/>
              </a:ext>
            </a:extLst>
          </p:cNvPr>
          <p:cNvSpPr txBox="1"/>
          <p:nvPr/>
        </p:nvSpPr>
        <p:spPr>
          <a:xfrm>
            <a:off x="4189217" y="3522917"/>
            <a:ext cx="3658053" cy="918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Queries?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AD646-F1B1-4AFC-BCD8-D0F56C786F7A}"/>
              </a:ext>
            </a:extLst>
          </p:cNvPr>
          <p:cNvSpPr txBox="1"/>
          <p:nvPr/>
        </p:nvSpPr>
        <p:spPr>
          <a:xfrm>
            <a:off x="3666930" y="2141996"/>
            <a:ext cx="4702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latin typeface="Comic Sans MS" panose="030F07020303020202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8182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00D11-7E1D-48C0-B394-9BAA691FAB94}"/>
              </a:ext>
            </a:extLst>
          </p:cNvPr>
          <p:cNvSpPr txBox="1"/>
          <p:nvPr/>
        </p:nvSpPr>
        <p:spPr>
          <a:xfrm>
            <a:off x="884076" y="613017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ACF2A-6B64-460E-965D-13C81C4152D3}"/>
              </a:ext>
            </a:extLst>
          </p:cNvPr>
          <p:cNvSpPr txBox="1"/>
          <p:nvPr/>
        </p:nvSpPr>
        <p:spPr>
          <a:xfrm>
            <a:off x="1156995" y="2956071"/>
            <a:ext cx="30744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000" b="0" i="1" dirty="0">
              <a:effectLst/>
              <a:latin typeface="Lato Extended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i="1" dirty="0">
                <a:latin typeface="Lato Extended"/>
              </a:rPr>
              <a:t>To Predict whether the tweet is positive tweet(yes) or negative(no).</a:t>
            </a:r>
          </a:p>
          <a:p>
            <a:pPr algn="l"/>
            <a:endParaRPr lang="en-US" sz="2000" i="1" dirty="0">
              <a:latin typeface="Lato Extend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B78AB-500E-480D-9CAA-24D42AAF485D}"/>
              </a:ext>
            </a:extLst>
          </p:cNvPr>
          <p:cNvSpPr txBox="1"/>
          <p:nvPr/>
        </p:nvSpPr>
        <p:spPr>
          <a:xfrm>
            <a:off x="1156995" y="1380930"/>
            <a:ext cx="99588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Lato Extended"/>
              </a:rPr>
              <a:t>To build classification models </a:t>
            </a:r>
            <a:r>
              <a:rPr lang="en-US" sz="2000" b="1" dirty="0">
                <a:latin typeface="Lato Extended"/>
              </a:rPr>
              <a:t>for </a:t>
            </a:r>
            <a:r>
              <a:rPr lang="en-US" sz="2000" b="1" i="0" dirty="0">
                <a:effectLst/>
                <a:latin typeface="Lato Extended"/>
              </a:rPr>
              <a:t>predicting the sentiments of COVID-19 Twitter tweets.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70215-775B-445B-9092-2C5648B2F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59" y="2026387"/>
            <a:ext cx="7372145" cy="37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700D11-7E1D-48C0-B394-9BAA691FAB94}"/>
              </a:ext>
            </a:extLst>
          </p:cNvPr>
          <p:cNvSpPr txBox="1"/>
          <p:nvPr/>
        </p:nvSpPr>
        <p:spPr>
          <a:xfrm>
            <a:off x="1285293" y="211886"/>
            <a:ext cx="31467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Data Preparation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22F20-5ECD-47AF-913B-622907652A51}"/>
              </a:ext>
            </a:extLst>
          </p:cNvPr>
          <p:cNvSpPr txBox="1"/>
          <p:nvPr/>
        </p:nvSpPr>
        <p:spPr>
          <a:xfrm>
            <a:off x="872832" y="5811798"/>
            <a:ext cx="10193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data set(covid19_tweets.csv) contains 100,000-observations and 90-variables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47B35-607A-4F7B-B5D8-A2C26B82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82" y="1022698"/>
            <a:ext cx="10377441" cy="46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D9F1E9-43A4-4568-9173-44A13292A0D8}"/>
              </a:ext>
            </a:extLst>
          </p:cNvPr>
          <p:cNvSpPr txBox="1"/>
          <p:nvPr/>
        </p:nvSpPr>
        <p:spPr>
          <a:xfrm>
            <a:off x="1324544" y="202555"/>
            <a:ext cx="57480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Exploratory 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192A49-570F-4061-9C06-63A2B4F2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44" y="1275377"/>
            <a:ext cx="9391353" cy="4777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D528A-76CB-4506-8527-8ACF2BB46A08}"/>
              </a:ext>
            </a:extLst>
          </p:cNvPr>
          <p:cNvSpPr txBox="1"/>
          <p:nvPr/>
        </p:nvSpPr>
        <p:spPr>
          <a:xfrm>
            <a:off x="1324543" y="697271"/>
            <a:ext cx="923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Maximum Number of tweets from different countries</a:t>
            </a:r>
          </a:p>
        </p:txBody>
      </p:sp>
    </p:spTree>
    <p:extLst>
      <p:ext uri="{BB962C8B-B14F-4D97-AF65-F5344CB8AC3E}">
        <p14:creationId xmlns:p14="http://schemas.microsoft.com/office/powerpoint/2010/main" val="267605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02DC53-F39E-43F6-8B04-19E7AA52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019788"/>
            <a:ext cx="8086725" cy="4990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47238-A052-4F1B-B8DA-7F497EF1B552}"/>
              </a:ext>
            </a:extLst>
          </p:cNvPr>
          <p:cNvSpPr txBox="1"/>
          <p:nvPr/>
        </p:nvSpPr>
        <p:spPr>
          <a:xfrm>
            <a:off x="2302806" y="262772"/>
            <a:ext cx="9285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 Most Liked Tweets from different countries</a:t>
            </a:r>
          </a:p>
        </p:txBody>
      </p:sp>
    </p:spTree>
    <p:extLst>
      <p:ext uri="{BB962C8B-B14F-4D97-AF65-F5344CB8AC3E}">
        <p14:creationId xmlns:p14="http://schemas.microsoft.com/office/powerpoint/2010/main" val="94329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896702-4F6E-4B14-ACDA-B0837516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24099"/>
            <a:ext cx="8048914" cy="4967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10183-EA29-4745-BACC-698C42E690AF}"/>
              </a:ext>
            </a:extLst>
          </p:cNvPr>
          <p:cNvSpPr txBox="1"/>
          <p:nvPr/>
        </p:nvSpPr>
        <p:spPr>
          <a:xfrm>
            <a:off x="1885950" y="305385"/>
            <a:ext cx="9285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 Most Retweeted Tweets from different countries</a:t>
            </a:r>
          </a:p>
        </p:txBody>
      </p:sp>
    </p:spTree>
    <p:extLst>
      <p:ext uri="{BB962C8B-B14F-4D97-AF65-F5344CB8AC3E}">
        <p14:creationId xmlns:p14="http://schemas.microsoft.com/office/powerpoint/2010/main" val="39110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7D763A-854E-402D-B768-2880F48264E1}"/>
              </a:ext>
            </a:extLst>
          </p:cNvPr>
          <p:cNvSpPr txBox="1"/>
          <p:nvPr/>
        </p:nvSpPr>
        <p:spPr>
          <a:xfrm>
            <a:off x="1285293" y="211886"/>
            <a:ext cx="31467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Text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DEC5F-1DDD-4176-AE94-191D149E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9" y="2046252"/>
            <a:ext cx="5160934" cy="3185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EA46D-DCD4-4F5F-8497-8C320803C72B}"/>
              </a:ext>
            </a:extLst>
          </p:cNvPr>
          <p:cNvSpPr txBox="1"/>
          <p:nvPr/>
        </p:nvSpPr>
        <p:spPr>
          <a:xfrm>
            <a:off x="1285292" y="719256"/>
            <a:ext cx="9295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 Top 10-word frequency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3CD3B-0DED-4A6A-9EB6-1B37727F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018" y="2046252"/>
            <a:ext cx="5160934" cy="31850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C17BD-ECB0-47A0-8ED2-A2768858E74F}"/>
              </a:ext>
            </a:extLst>
          </p:cNvPr>
          <p:cNvSpPr txBox="1"/>
          <p:nvPr/>
        </p:nvSpPr>
        <p:spPr>
          <a:xfrm>
            <a:off x="6437018" y="719256"/>
            <a:ext cx="5160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 Top 10 U.S tweets and word frequency</a:t>
            </a:r>
          </a:p>
        </p:txBody>
      </p:sp>
    </p:spTree>
    <p:extLst>
      <p:ext uri="{BB962C8B-B14F-4D97-AF65-F5344CB8AC3E}">
        <p14:creationId xmlns:p14="http://schemas.microsoft.com/office/powerpoint/2010/main" val="170019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875F16-15B3-403C-98D6-AFC76625BAC1}"/>
              </a:ext>
            </a:extLst>
          </p:cNvPr>
          <p:cNvSpPr txBox="1"/>
          <p:nvPr/>
        </p:nvSpPr>
        <p:spPr>
          <a:xfrm>
            <a:off x="6569957" y="618518"/>
            <a:ext cx="474708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Sentiment Analysis?</a:t>
            </a:r>
          </a:p>
        </p:txBody>
      </p:sp>
      <p:pic>
        <p:nvPicPr>
          <p:cNvPr id="86" name="Picture 2" descr="See the source image">
            <a:extLst>
              <a:ext uri="{FF2B5EF4-FFF2-40B4-BE49-F238E27FC236}">
                <a16:creationId xmlns:a16="http://schemas.microsoft.com/office/drawing/2014/main" id="{37189FCF-A030-4B7F-8756-10D5BB63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2893" y="1147145"/>
            <a:ext cx="4567773" cy="456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8F4D35-1396-43CD-8705-4D222036F5A2}"/>
              </a:ext>
            </a:extLst>
          </p:cNvPr>
          <p:cNvSpPr txBox="1"/>
          <p:nvPr/>
        </p:nvSpPr>
        <p:spPr>
          <a:xfrm>
            <a:off x="6569957" y="2249487"/>
            <a:ext cx="474708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T</a:t>
            </a:r>
            <a:r>
              <a:rPr lang="en-US" b="0" i="0">
                <a:solidFill>
                  <a:srgbClr val="FFFFFF"/>
                </a:solidFill>
                <a:effectLst/>
              </a:rPr>
              <a:t>he process of computationally identifying and categorizing opinions expressed in a piece of text, especially in order to determine whether the writer's attitude towards a particular topic, product, etc. is positive, negative, or neutral.</a:t>
            </a:r>
          </a:p>
        </p:txBody>
      </p:sp>
    </p:spTree>
    <p:extLst>
      <p:ext uri="{BB962C8B-B14F-4D97-AF65-F5344CB8AC3E}">
        <p14:creationId xmlns:p14="http://schemas.microsoft.com/office/powerpoint/2010/main" val="3759986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1165</TotalTime>
  <Words>588</Words>
  <Application>Microsoft Office PowerPoint</Application>
  <PresentationFormat>Widescreen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Comic Sans MS</vt:lpstr>
      <vt:lpstr>Lato Extended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Bhagy Patchipalu</dc:creator>
  <cp:lastModifiedBy>Patchipalu, Jahnavi</cp:lastModifiedBy>
  <cp:revision>42</cp:revision>
  <dcterms:created xsi:type="dcterms:W3CDTF">2021-10-11T04:42:51Z</dcterms:created>
  <dcterms:modified xsi:type="dcterms:W3CDTF">2021-12-07T04:51:41Z</dcterms:modified>
</cp:coreProperties>
</file>